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68" r:id="rId6"/>
    <p:sldId id="257" r:id="rId7"/>
    <p:sldId id="258" r:id="rId8"/>
    <p:sldId id="259" r:id="rId9"/>
    <p:sldId id="263" r:id="rId10"/>
    <p:sldId id="260" r:id="rId11"/>
    <p:sldId id="269" r:id="rId12"/>
    <p:sldId id="261" r:id="rId13"/>
    <p:sldId id="270" r:id="rId14"/>
    <p:sldId id="271" r:id="rId15"/>
    <p:sldId id="266" r:id="rId16"/>
    <p:sldId id="267" r:id="rId17"/>
    <p:sldId id="26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Sutcliffe" userId="fba29c64-3ebf-46e9-9e80-2aab46c114fe" providerId="ADAL" clId="{0F393A72-050B-4216-9E4A-7BCD7875845B}"/>
    <pc:docChg chg="modSld">
      <pc:chgData name="Julie Sutcliffe" userId="fba29c64-3ebf-46e9-9e80-2aab46c114fe" providerId="ADAL" clId="{0F393A72-050B-4216-9E4A-7BCD7875845B}" dt="2023-03-30T14:15:39.276" v="100" actId="20577"/>
      <pc:docMkLst>
        <pc:docMk/>
      </pc:docMkLst>
      <pc:sldChg chg="modSp">
        <pc:chgData name="Julie Sutcliffe" userId="fba29c64-3ebf-46e9-9e80-2aab46c114fe" providerId="ADAL" clId="{0F393A72-050B-4216-9E4A-7BCD7875845B}" dt="2023-03-30T14:13:57.532" v="99" actId="20577"/>
        <pc:sldMkLst>
          <pc:docMk/>
          <pc:sldMk cId="3996298354" sldId="257"/>
        </pc:sldMkLst>
        <pc:spChg chg="mod">
          <ac:chgData name="Julie Sutcliffe" userId="fba29c64-3ebf-46e9-9e80-2aab46c114fe" providerId="ADAL" clId="{0F393A72-050B-4216-9E4A-7BCD7875845B}" dt="2023-03-30T14:13:57.532" v="99" actId="20577"/>
          <ac:spMkLst>
            <pc:docMk/>
            <pc:sldMk cId="3996298354" sldId="257"/>
            <ac:spMk id="2" creationId="{00000000-0000-0000-0000-000000000000}"/>
          </ac:spMkLst>
        </pc:spChg>
      </pc:sldChg>
      <pc:sldChg chg="modSp">
        <pc:chgData name="Julie Sutcliffe" userId="fba29c64-3ebf-46e9-9e80-2aab46c114fe" providerId="ADAL" clId="{0F393A72-050B-4216-9E4A-7BCD7875845B}" dt="2023-03-30T14:15:39.276" v="100" actId="20577"/>
        <pc:sldMkLst>
          <pc:docMk/>
          <pc:sldMk cId="1704435325" sldId="262"/>
        </pc:sldMkLst>
        <pc:spChg chg="mod">
          <ac:chgData name="Julie Sutcliffe" userId="fba29c64-3ebf-46e9-9e80-2aab46c114fe" providerId="ADAL" clId="{0F393A72-050B-4216-9E4A-7BCD7875845B}" dt="2023-03-30T14:15:39.276" v="100" actId="20577"/>
          <ac:spMkLst>
            <pc:docMk/>
            <pc:sldMk cId="1704435325" sldId="262"/>
            <ac:spMk id="5" creationId="{62C27B96-C311-4D55-BED6-F7E4E821EE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E0BE12F-932A-40BF-9FF6-9FF81F0A9E20}"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226540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0BE12F-932A-40BF-9FF6-9FF81F0A9E20}"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280523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0BE12F-932A-40BF-9FF6-9FF81F0A9E20}"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185040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0BE12F-932A-40BF-9FF6-9FF81F0A9E20}"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125261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0BE12F-932A-40BF-9FF6-9FF81F0A9E20}"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380939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E0BE12F-932A-40BF-9FF6-9FF81F0A9E20}" type="datetimeFigureOut">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268890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E0BE12F-932A-40BF-9FF6-9FF81F0A9E20}" type="datetimeFigureOut">
              <a:rPr lang="en-GB" smtClean="0"/>
              <a:t>26/03/2024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107410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E0BE12F-932A-40BF-9FF6-9FF81F0A9E20}" type="datetimeFigureOut">
              <a:rPr lang="en-GB" smtClean="0"/>
              <a:t>26/03/2024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191511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BE12F-932A-40BF-9FF6-9FF81F0A9E20}" type="datetimeFigureOut">
              <a:rPr lang="en-GB" smtClean="0"/>
              <a:t>26/03/2024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191881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0BE12F-932A-40BF-9FF6-9FF81F0A9E20}" type="datetimeFigureOut">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2057068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0BE12F-932A-40BF-9FF6-9FF81F0A9E20}" type="datetimeFigureOut">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5D110F-1B26-4D04-AA77-9603ED2376CB}" type="slidenum">
              <a:rPr lang="en-GB" smtClean="0"/>
              <a:t>‹#›</a:t>
            </a:fld>
            <a:endParaRPr lang="en-GB"/>
          </a:p>
        </p:txBody>
      </p:sp>
    </p:spTree>
    <p:extLst>
      <p:ext uri="{BB962C8B-B14F-4D97-AF65-F5344CB8AC3E}">
        <p14:creationId xmlns:p14="http://schemas.microsoft.com/office/powerpoint/2010/main" val="354897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BE12F-932A-40BF-9FF6-9FF81F0A9E20}" type="datetimeFigureOut">
              <a:rPr lang="en-GB" smtClean="0"/>
              <a:t>26/03/2024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D110F-1B26-4D04-AA77-9603ED2376CB}" type="slidenum">
              <a:rPr lang="en-GB" smtClean="0"/>
              <a:t>‹#›</a:t>
            </a:fld>
            <a:endParaRPr lang="en-GB"/>
          </a:p>
        </p:txBody>
      </p:sp>
    </p:spTree>
    <p:extLst>
      <p:ext uri="{BB962C8B-B14F-4D97-AF65-F5344CB8AC3E}">
        <p14:creationId xmlns:p14="http://schemas.microsoft.com/office/powerpoint/2010/main" val="2538982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Options Presentation</a:t>
            </a:r>
          </a:p>
        </p:txBody>
      </p:sp>
      <p:sp>
        <p:nvSpPr>
          <p:cNvPr id="5" name="Subtitle 4"/>
          <p:cNvSpPr>
            <a:spLocks noGrp="1"/>
          </p:cNvSpPr>
          <p:nvPr>
            <p:ph type="subTitle" idx="1"/>
          </p:nvPr>
        </p:nvSpPr>
        <p:spPr/>
        <p:txBody>
          <a:bodyPr/>
          <a:lstStyle/>
          <a:p>
            <a:r>
              <a:rPr lang="en-GB" dirty="0"/>
              <a:t>Class of </a:t>
            </a:r>
            <a:r>
              <a:rPr lang="en-GB" dirty="0" smtClean="0"/>
              <a:t>2026</a:t>
            </a:r>
            <a:endParaRPr lang="en-GB" dirty="0"/>
          </a:p>
        </p:txBody>
      </p:sp>
      <p:pic>
        <p:nvPicPr>
          <p:cNvPr id="6"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178374" y="78377"/>
            <a:ext cx="3578197" cy="1428750"/>
          </a:xfrm>
          <a:prstGeom prst="rect">
            <a:avLst/>
          </a:prstGeom>
        </p:spPr>
      </p:pic>
    </p:spTree>
    <p:extLst>
      <p:ext uri="{BB962C8B-B14F-4D97-AF65-F5344CB8AC3E}">
        <p14:creationId xmlns:p14="http://schemas.microsoft.com/office/powerpoint/2010/main" val="2142468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597640" y="203199"/>
            <a:ext cx="11302846" cy="6520873"/>
          </a:xfrm>
          <a:prstGeom prst="rect">
            <a:avLst/>
          </a:prstGeom>
        </p:spPr>
      </p:pic>
    </p:spTree>
    <p:extLst>
      <p:ext uri="{BB962C8B-B14F-4D97-AF65-F5344CB8AC3E}">
        <p14:creationId xmlns:p14="http://schemas.microsoft.com/office/powerpoint/2010/main" val="587252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676814" y="221673"/>
            <a:ext cx="10676986" cy="6003636"/>
          </a:xfrm>
          <a:prstGeom prst="rect">
            <a:avLst/>
          </a:prstGeom>
        </p:spPr>
      </p:pic>
    </p:spTree>
    <p:extLst>
      <p:ext uri="{BB962C8B-B14F-4D97-AF65-F5344CB8AC3E}">
        <p14:creationId xmlns:p14="http://schemas.microsoft.com/office/powerpoint/2010/main" val="2583521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deadline for option forms to be submitted is </a:t>
            </a:r>
            <a:r>
              <a:rPr lang="en-GB" b="1" dirty="0" smtClean="0"/>
              <a:t>Monday 15</a:t>
            </a:r>
            <a:r>
              <a:rPr lang="en-GB" b="1" baseline="30000" dirty="0" smtClean="0"/>
              <a:t>th</a:t>
            </a:r>
            <a:r>
              <a:rPr lang="en-GB" b="1" dirty="0" smtClean="0"/>
              <a:t> April 2024</a:t>
            </a:r>
            <a:endParaRPr lang="en-GB" dirty="0"/>
          </a:p>
          <a:p>
            <a:r>
              <a:rPr lang="en-GB" dirty="0"/>
              <a:t>You’ll be studying the subjects you choose for the next two years and the choices you make now can also affect your future direction. </a:t>
            </a:r>
          </a:p>
          <a:p>
            <a:r>
              <a:rPr lang="en-GB" dirty="0" smtClean="0"/>
              <a:t>Mr Donnelly, Head </a:t>
            </a:r>
            <a:r>
              <a:rPr lang="en-GB" dirty="0"/>
              <a:t>of </a:t>
            </a:r>
            <a:r>
              <a:rPr lang="en-GB" dirty="0" smtClean="0"/>
              <a:t>Year, </a:t>
            </a:r>
            <a:r>
              <a:rPr lang="en-GB" dirty="0"/>
              <a:t>is available for advice as is your form tutor and Miss Morgan our SENDCO.</a:t>
            </a:r>
          </a:p>
          <a:p>
            <a:r>
              <a:rPr lang="en-GB" dirty="0"/>
              <a:t>Mrs Worsley our Careers Advisor in school is also available to answer careers questions.</a:t>
            </a:r>
          </a:p>
          <a:p>
            <a:endParaRPr lang="en-GB" dirty="0"/>
          </a:p>
        </p:txBody>
      </p:sp>
      <p:pic>
        <p:nvPicPr>
          <p:cNvPr id="4"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178374" y="78377"/>
            <a:ext cx="3578197" cy="1428750"/>
          </a:xfrm>
          <a:prstGeom prst="rect">
            <a:avLst/>
          </a:prstGeom>
        </p:spPr>
      </p:pic>
    </p:spTree>
    <p:extLst>
      <p:ext uri="{BB962C8B-B14F-4D97-AF65-F5344CB8AC3E}">
        <p14:creationId xmlns:p14="http://schemas.microsoft.com/office/powerpoint/2010/main" val="1749967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It is worth looking ahead, as decisions you make now may narrow your choices later. </a:t>
            </a:r>
          </a:p>
          <a:p>
            <a:r>
              <a:rPr lang="en-GB" dirty="0"/>
              <a:t>University courses have set entry requirements and may require certain subjects at A-level. In the same way, you many need a GCSE in a subject to study it at A-level. Check carefully as this is not always the case and you can start some subjects from scratch at A-level and university. </a:t>
            </a:r>
          </a:p>
          <a:p>
            <a:r>
              <a:rPr lang="en-GB" dirty="0"/>
              <a:t>Trades and professions also have recognised routes to qualifying, so it may help to work backwards when deciding what to do next. </a:t>
            </a:r>
          </a:p>
          <a:p>
            <a:r>
              <a:rPr lang="en-GB" dirty="0"/>
              <a:t>While your working life may seem years away, giving some thought to your career ideas now can make a real difference to your future. </a:t>
            </a:r>
          </a:p>
          <a:p>
            <a:endParaRPr lang="en-GB" dirty="0"/>
          </a:p>
        </p:txBody>
      </p:sp>
      <p:pic>
        <p:nvPicPr>
          <p:cNvPr id="4"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178374" y="78377"/>
            <a:ext cx="3578197" cy="1428750"/>
          </a:xfrm>
          <a:prstGeom prst="rect">
            <a:avLst/>
          </a:prstGeom>
        </p:spPr>
      </p:pic>
    </p:spTree>
    <p:extLst>
      <p:ext uri="{BB962C8B-B14F-4D97-AF65-F5344CB8AC3E}">
        <p14:creationId xmlns:p14="http://schemas.microsoft.com/office/powerpoint/2010/main" val="187376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683471" y="78377"/>
            <a:ext cx="3578197" cy="1428750"/>
          </a:xfrm>
          <a:prstGeom prst="rect">
            <a:avLst/>
          </a:prstGeom>
        </p:spPr>
      </p:pic>
      <p:sp>
        <p:nvSpPr>
          <p:cNvPr id="5" name="Content Placeholder 4">
            <a:extLst>
              <a:ext uri="{FF2B5EF4-FFF2-40B4-BE49-F238E27FC236}">
                <a16:creationId xmlns:a16="http://schemas.microsoft.com/office/drawing/2014/main" id="{62C27B96-C311-4D55-BED6-F7E4E821EE57}"/>
              </a:ext>
            </a:extLst>
          </p:cNvPr>
          <p:cNvSpPr>
            <a:spLocks noGrp="1"/>
          </p:cNvSpPr>
          <p:nvPr>
            <p:ph idx="1"/>
          </p:nvPr>
        </p:nvSpPr>
        <p:spPr/>
        <p:txBody>
          <a:bodyPr/>
          <a:lstStyle/>
          <a:p>
            <a:r>
              <a:rPr lang="en-GB" dirty="0"/>
              <a:t>Options form all in </a:t>
            </a:r>
            <a:r>
              <a:rPr lang="en-GB" dirty="0" smtClean="0"/>
              <a:t>Monday 15</a:t>
            </a:r>
            <a:r>
              <a:rPr lang="en-GB" baseline="30000" dirty="0" smtClean="0"/>
              <a:t>th</a:t>
            </a:r>
            <a:r>
              <a:rPr lang="en-GB" dirty="0" smtClean="0"/>
              <a:t> April</a:t>
            </a:r>
            <a:endParaRPr lang="en-GB" dirty="0"/>
          </a:p>
          <a:p>
            <a:endParaRPr lang="en-GB" dirty="0"/>
          </a:p>
          <a:p>
            <a:r>
              <a:rPr lang="en-GB" dirty="0"/>
              <a:t>If appropriate; student interviews regarding choices- Half Term 5</a:t>
            </a:r>
          </a:p>
          <a:p>
            <a:endParaRPr lang="en-GB" dirty="0"/>
          </a:p>
          <a:p>
            <a:r>
              <a:rPr lang="en-GB" dirty="0"/>
              <a:t>Students/parents will be informed of qualification offer June </a:t>
            </a:r>
            <a:r>
              <a:rPr lang="en-GB" dirty="0" smtClean="0"/>
              <a:t>24</a:t>
            </a:r>
            <a:endParaRPr lang="en-GB" dirty="0"/>
          </a:p>
          <a:p>
            <a:endParaRPr lang="en-GB" dirty="0"/>
          </a:p>
          <a:p>
            <a:endParaRPr lang="en-GB" dirty="0"/>
          </a:p>
        </p:txBody>
      </p:sp>
      <p:sp>
        <p:nvSpPr>
          <p:cNvPr id="6" name="Title 1">
            <a:extLst>
              <a:ext uri="{FF2B5EF4-FFF2-40B4-BE49-F238E27FC236}">
                <a16:creationId xmlns:a16="http://schemas.microsoft.com/office/drawing/2014/main" id="{83F08A84-5B7D-40D4-B1E2-2AA5FD5E3D5D}"/>
              </a:ext>
            </a:extLst>
          </p:cNvPr>
          <p:cNvSpPr>
            <a:spLocks noGrp="1"/>
          </p:cNvSpPr>
          <p:nvPr>
            <p:ph type="title"/>
          </p:nvPr>
        </p:nvSpPr>
        <p:spPr>
          <a:xfrm>
            <a:off x="838200" y="365125"/>
            <a:ext cx="10515600" cy="1325563"/>
          </a:xfrm>
        </p:spPr>
        <p:txBody>
          <a:bodyPr/>
          <a:lstStyle/>
          <a:p>
            <a:r>
              <a:rPr lang="en-GB" dirty="0"/>
              <a:t>Next Steps</a:t>
            </a:r>
          </a:p>
        </p:txBody>
      </p:sp>
    </p:spTree>
    <p:extLst>
      <p:ext uri="{BB962C8B-B14F-4D97-AF65-F5344CB8AC3E}">
        <p14:creationId xmlns:p14="http://schemas.microsoft.com/office/powerpoint/2010/main" val="1704435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3715179" y="0"/>
            <a:ext cx="4761642" cy="6863630"/>
          </a:xfrm>
          <a:prstGeom prst="rect">
            <a:avLst/>
          </a:prstGeom>
        </p:spPr>
      </p:pic>
    </p:spTree>
    <p:extLst>
      <p:ext uri="{BB962C8B-B14F-4D97-AF65-F5344CB8AC3E}">
        <p14:creationId xmlns:p14="http://schemas.microsoft.com/office/powerpoint/2010/main" val="3368565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a:t>
            </a:r>
            <a:r>
              <a:rPr lang="en-GB" dirty="0" smtClean="0"/>
              <a:t>2024</a:t>
            </a:r>
            <a:endParaRPr lang="en-GB" dirty="0"/>
          </a:p>
        </p:txBody>
      </p:sp>
      <p:sp>
        <p:nvSpPr>
          <p:cNvPr id="3" name="Content Placeholder 2"/>
          <p:cNvSpPr>
            <a:spLocks noGrp="1"/>
          </p:cNvSpPr>
          <p:nvPr>
            <p:ph idx="1"/>
          </p:nvPr>
        </p:nvSpPr>
        <p:spPr/>
        <p:txBody>
          <a:bodyPr/>
          <a:lstStyle/>
          <a:p>
            <a:r>
              <a:rPr lang="en-GB" dirty="0"/>
              <a:t>First step in preparation for life after St Anne’s RC Voluntary Academy</a:t>
            </a:r>
          </a:p>
          <a:p>
            <a:r>
              <a:rPr lang="en-GB" dirty="0"/>
              <a:t>Move on to the courses, training and careers that will enable you to realise your dreams</a:t>
            </a:r>
          </a:p>
          <a:p>
            <a:r>
              <a:rPr lang="en-GB" dirty="0"/>
              <a:t>Ensure that you enjoy your time with us and achieve the best results you can</a:t>
            </a:r>
          </a:p>
          <a:p>
            <a:endParaRPr lang="en-GB" dirty="0"/>
          </a:p>
        </p:txBody>
      </p:sp>
      <p:pic>
        <p:nvPicPr>
          <p:cNvPr id="4"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178374" y="78377"/>
            <a:ext cx="3578197" cy="1428750"/>
          </a:xfrm>
          <a:prstGeom prst="rect">
            <a:avLst/>
          </a:prstGeom>
        </p:spPr>
      </p:pic>
    </p:spTree>
    <p:extLst>
      <p:ext uri="{BB962C8B-B14F-4D97-AF65-F5344CB8AC3E}">
        <p14:creationId xmlns:p14="http://schemas.microsoft.com/office/powerpoint/2010/main" val="3996298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Core Subjects</a:t>
            </a:r>
          </a:p>
        </p:txBody>
      </p:sp>
      <p:sp>
        <p:nvSpPr>
          <p:cNvPr id="3" name="Content Placeholder 2"/>
          <p:cNvSpPr>
            <a:spLocks noGrp="1"/>
          </p:cNvSpPr>
          <p:nvPr>
            <p:ph idx="1"/>
          </p:nvPr>
        </p:nvSpPr>
        <p:spPr/>
        <p:txBody>
          <a:bodyPr/>
          <a:lstStyle/>
          <a:p>
            <a:r>
              <a:rPr lang="en-GB" dirty="0"/>
              <a:t>English </a:t>
            </a:r>
            <a:r>
              <a:rPr lang="en-GB" dirty="0" smtClean="0"/>
              <a:t>Language</a:t>
            </a:r>
            <a:endParaRPr lang="en-GB" dirty="0"/>
          </a:p>
          <a:p>
            <a:r>
              <a:rPr lang="en-GB" dirty="0"/>
              <a:t>English Literature</a:t>
            </a:r>
          </a:p>
          <a:p>
            <a:r>
              <a:rPr lang="en-GB" dirty="0"/>
              <a:t>Mathematics</a:t>
            </a:r>
          </a:p>
          <a:p>
            <a:r>
              <a:rPr lang="en-GB" dirty="0"/>
              <a:t>Science (Double Award)</a:t>
            </a:r>
          </a:p>
          <a:p>
            <a:r>
              <a:rPr lang="en-GB" dirty="0"/>
              <a:t>Religion</a:t>
            </a:r>
          </a:p>
          <a:p>
            <a:r>
              <a:rPr lang="en-GB" dirty="0"/>
              <a:t>PSHE</a:t>
            </a:r>
          </a:p>
          <a:p>
            <a:r>
              <a:rPr lang="en-GB" dirty="0"/>
              <a:t>PE (core)</a:t>
            </a:r>
          </a:p>
        </p:txBody>
      </p:sp>
      <p:pic>
        <p:nvPicPr>
          <p:cNvPr id="4"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178374" y="78377"/>
            <a:ext cx="3578197" cy="1428750"/>
          </a:xfrm>
          <a:prstGeom prst="rect">
            <a:avLst/>
          </a:prstGeom>
        </p:spPr>
      </p:pic>
    </p:spTree>
    <p:extLst>
      <p:ext uri="{BB962C8B-B14F-4D97-AF65-F5344CB8AC3E}">
        <p14:creationId xmlns:p14="http://schemas.microsoft.com/office/powerpoint/2010/main" val="2502320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 Subjects</a:t>
            </a:r>
          </a:p>
        </p:txBody>
      </p:sp>
      <p:sp>
        <p:nvSpPr>
          <p:cNvPr id="3" name="Content Placeholder 2"/>
          <p:cNvSpPr>
            <a:spLocks noGrp="1"/>
          </p:cNvSpPr>
          <p:nvPr>
            <p:ph idx="1"/>
          </p:nvPr>
        </p:nvSpPr>
        <p:spPr>
          <a:xfrm>
            <a:off x="838200" y="1599122"/>
            <a:ext cx="10515600" cy="4351338"/>
          </a:xfrm>
        </p:spPr>
        <p:txBody>
          <a:bodyPr/>
          <a:lstStyle/>
          <a:p>
            <a:pPr marL="0" indent="0">
              <a:buNone/>
            </a:pPr>
            <a:r>
              <a:rPr lang="en-GB" b="1" u="sng" dirty="0" err="1"/>
              <a:t>Ebacc</a:t>
            </a:r>
            <a:r>
              <a:rPr lang="en-GB" b="1" u="sng" dirty="0"/>
              <a:t> GCSE’s</a:t>
            </a:r>
          </a:p>
          <a:p>
            <a:r>
              <a:rPr lang="en-GB" dirty="0"/>
              <a:t>History</a:t>
            </a:r>
          </a:p>
          <a:p>
            <a:r>
              <a:rPr lang="en-GB" dirty="0"/>
              <a:t>Geography</a:t>
            </a:r>
          </a:p>
          <a:p>
            <a:r>
              <a:rPr lang="en-GB" dirty="0"/>
              <a:t>Spanish</a:t>
            </a:r>
          </a:p>
          <a:p>
            <a:r>
              <a:rPr lang="en-GB" dirty="0"/>
              <a:t>Triple Science</a:t>
            </a:r>
          </a:p>
          <a:p>
            <a:r>
              <a:rPr lang="en-GB" dirty="0"/>
              <a:t>Computer Science</a:t>
            </a:r>
          </a:p>
          <a:p>
            <a:endParaRPr lang="en-GB" dirty="0"/>
          </a:p>
          <a:p>
            <a:endParaRPr lang="en-GB" dirty="0"/>
          </a:p>
          <a:p>
            <a:endParaRPr lang="en-GB" dirty="0"/>
          </a:p>
        </p:txBody>
      </p:sp>
      <p:sp>
        <p:nvSpPr>
          <p:cNvPr id="4" name="TextBox 3"/>
          <p:cNvSpPr txBox="1"/>
          <p:nvPr/>
        </p:nvSpPr>
        <p:spPr>
          <a:xfrm>
            <a:off x="4622370" y="1507127"/>
            <a:ext cx="5712867" cy="4401205"/>
          </a:xfrm>
          <a:prstGeom prst="rect">
            <a:avLst/>
          </a:prstGeom>
          <a:noFill/>
        </p:spPr>
        <p:txBody>
          <a:bodyPr wrap="square" rtlCol="0">
            <a:spAutoFit/>
          </a:bodyPr>
          <a:lstStyle/>
          <a:p>
            <a:r>
              <a:rPr lang="en-GB" sz="2800" b="1" u="sng" dirty="0"/>
              <a:t>Other GCSE’s</a:t>
            </a:r>
          </a:p>
          <a:p>
            <a:pPr marL="285750" indent="-285750">
              <a:buFont typeface="Arial" panose="020B0604020202020204" pitchFamily="34" charset="0"/>
              <a:buChar char="•"/>
            </a:pPr>
            <a:r>
              <a:rPr lang="en-GB" sz="2800" dirty="0"/>
              <a:t>Art and Design</a:t>
            </a:r>
          </a:p>
          <a:p>
            <a:pPr marL="285750" indent="-285750">
              <a:buFont typeface="Arial" panose="020B0604020202020204" pitchFamily="34" charset="0"/>
              <a:buChar char="•"/>
            </a:pPr>
            <a:r>
              <a:rPr lang="en-GB" sz="2800" dirty="0"/>
              <a:t>Business Studies</a:t>
            </a:r>
          </a:p>
          <a:p>
            <a:pPr marL="285750" indent="-285750">
              <a:buFont typeface="Arial" panose="020B0604020202020204" pitchFamily="34" charset="0"/>
              <a:buChar char="•"/>
            </a:pPr>
            <a:r>
              <a:rPr lang="en-GB" sz="2800" dirty="0" smtClean="0"/>
              <a:t>Drama</a:t>
            </a:r>
            <a:endParaRPr lang="en-GB" sz="2800" dirty="0"/>
          </a:p>
          <a:p>
            <a:pPr marL="285750" indent="-285750">
              <a:buFont typeface="Arial" panose="020B0604020202020204" pitchFamily="34" charset="0"/>
              <a:buChar char="•"/>
            </a:pPr>
            <a:r>
              <a:rPr lang="en-GB" sz="2800" dirty="0"/>
              <a:t>Food Preparation and Nutrition</a:t>
            </a:r>
          </a:p>
          <a:p>
            <a:pPr marL="285750" indent="-285750">
              <a:buFont typeface="Arial" panose="020B0604020202020204" pitchFamily="34" charset="0"/>
              <a:buChar char="•"/>
            </a:pPr>
            <a:r>
              <a:rPr lang="en-GB" sz="2800" dirty="0"/>
              <a:t>Music</a:t>
            </a:r>
          </a:p>
          <a:p>
            <a:pPr marL="285750" indent="-285750">
              <a:buFont typeface="Arial" panose="020B0604020202020204" pitchFamily="34" charset="0"/>
              <a:buChar char="•"/>
            </a:pPr>
            <a:r>
              <a:rPr lang="en-GB" sz="2800" dirty="0"/>
              <a:t>Physical Education</a:t>
            </a:r>
          </a:p>
          <a:p>
            <a:r>
              <a:rPr lang="en-GB" sz="2800" b="1" u="sng" dirty="0"/>
              <a:t>BTEC</a:t>
            </a:r>
            <a:endParaRPr lang="en-GB" sz="2800" dirty="0"/>
          </a:p>
          <a:p>
            <a:pPr marL="285750" indent="-285750">
              <a:buFont typeface="Arial" panose="020B0604020202020204" pitchFamily="34" charset="0"/>
              <a:buChar char="•"/>
            </a:pPr>
            <a:r>
              <a:rPr lang="en-GB" sz="2800" dirty="0"/>
              <a:t>Health and Social </a:t>
            </a:r>
            <a:r>
              <a:rPr lang="en-GB" sz="2800" dirty="0" smtClean="0"/>
              <a:t>Care</a:t>
            </a:r>
          </a:p>
          <a:p>
            <a:pPr marL="285750" indent="-285750">
              <a:buFont typeface="Arial" panose="020B0604020202020204" pitchFamily="34" charset="0"/>
              <a:buChar char="•"/>
            </a:pPr>
            <a:r>
              <a:rPr lang="en-GB" sz="2800" dirty="0" smtClean="0"/>
              <a:t>Construction</a:t>
            </a:r>
            <a:endParaRPr lang="en-GB" sz="2800" dirty="0"/>
          </a:p>
        </p:txBody>
      </p:sp>
      <p:pic>
        <p:nvPicPr>
          <p:cNvPr id="5"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178374" y="78377"/>
            <a:ext cx="3578197" cy="1428750"/>
          </a:xfrm>
          <a:prstGeom prst="rect">
            <a:avLst/>
          </a:prstGeom>
        </p:spPr>
      </p:pic>
    </p:spTree>
    <p:extLst>
      <p:ext uri="{BB962C8B-B14F-4D97-AF65-F5344CB8AC3E}">
        <p14:creationId xmlns:p14="http://schemas.microsoft.com/office/powerpoint/2010/main" val="579468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GCSE – General Certificate of Secondary Education. These are available in the ‘traditional’ subjects. GCSEs are now graded on a 1-9 scale, with 9 being the highest grade. A standard pass is a grade 4 whilst a strong pass is considered to be a grade 5. There are always exams in GCSE subjects at the end of the two year course.</a:t>
            </a:r>
          </a:p>
          <a:p>
            <a:r>
              <a:rPr lang="en-GB" dirty="0"/>
              <a:t>BTEC— These vocational qualifications are designed to complement GCSE’s. Students work through themed units exploring an industry sector. They apply learning through scenario based tasks and tests. BTEC’s can be used as a progression route to further study, to an apprenticeship or into employment. The qualifications are graded from level 1 to level 2; level 1 is comparable to GCSE grades 1-3 and level 2 GCSE grades 4-9. </a:t>
            </a:r>
          </a:p>
        </p:txBody>
      </p:sp>
      <p:pic>
        <p:nvPicPr>
          <p:cNvPr id="4"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178374" y="78377"/>
            <a:ext cx="3578197" cy="1428750"/>
          </a:xfrm>
          <a:prstGeom prst="rect">
            <a:avLst/>
          </a:prstGeom>
        </p:spPr>
      </p:pic>
    </p:spTree>
    <p:extLst>
      <p:ext uri="{BB962C8B-B14F-4D97-AF65-F5344CB8AC3E}">
        <p14:creationId xmlns:p14="http://schemas.microsoft.com/office/powerpoint/2010/main" val="3890494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English Baccalaureate (</a:t>
            </a:r>
            <a:r>
              <a:rPr lang="en-GB" dirty="0" err="1"/>
              <a:t>Ebacc</a:t>
            </a:r>
            <a:r>
              <a:rPr lang="en-GB" dirty="0"/>
              <a:t>)</a:t>
            </a:r>
          </a:p>
        </p:txBody>
      </p:sp>
      <p:sp>
        <p:nvSpPr>
          <p:cNvPr id="3" name="Content Placeholder 2"/>
          <p:cNvSpPr>
            <a:spLocks noGrp="1"/>
          </p:cNvSpPr>
          <p:nvPr>
            <p:ph idx="1"/>
          </p:nvPr>
        </p:nvSpPr>
        <p:spPr/>
        <p:txBody>
          <a:bodyPr/>
          <a:lstStyle/>
          <a:p>
            <a:r>
              <a:rPr lang="en-GB" kern="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Although not a qualification in itself, is a measure of success in core academic subjects; specifically English, maths, history or geography, the sciences and a language</a:t>
            </a:r>
          </a:p>
          <a:p>
            <a:r>
              <a:rPr lang="en-GB" kern="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Subjects most likely to be required or preferred for entry to degree courses and ones that will keep the most doors open</a:t>
            </a:r>
          </a:p>
          <a:p>
            <a:endParaRPr lang="en-GB" dirty="0"/>
          </a:p>
        </p:txBody>
      </p:sp>
      <p:pic>
        <p:nvPicPr>
          <p:cNvPr id="4"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178374" y="78377"/>
            <a:ext cx="3578197" cy="1428750"/>
          </a:xfrm>
          <a:prstGeom prst="rect">
            <a:avLst/>
          </a:prstGeom>
        </p:spPr>
      </p:pic>
    </p:spTree>
    <p:extLst>
      <p:ext uri="{BB962C8B-B14F-4D97-AF65-F5344CB8AC3E}">
        <p14:creationId xmlns:p14="http://schemas.microsoft.com/office/powerpoint/2010/main" val="513904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Ebacc</a:t>
            </a:r>
            <a:r>
              <a:rPr lang="en-GB" dirty="0"/>
              <a:t> Route</a:t>
            </a:r>
          </a:p>
        </p:txBody>
      </p:sp>
      <p:sp>
        <p:nvSpPr>
          <p:cNvPr id="3" name="Content Placeholder 2"/>
          <p:cNvSpPr>
            <a:spLocks noGrp="1"/>
          </p:cNvSpPr>
          <p:nvPr>
            <p:ph idx="1"/>
          </p:nvPr>
        </p:nvSpPr>
        <p:spPr/>
        <p:txBody>
          <a:bodyPr numCol="2">
            <a:normAutofit/>
          </a:bodyPr>
          <a:lstStyle/>
          <a:p>
            <a:pPr marL="0" indent="0">
              <a:buNone/>
            </a:pPr>
            <a:r>
              <a:rPr lang="en-GB" dirty="0" smtClean="0"/>
              <a:t>Core subjects</a:t>
            </a:r>
          </a:p>
          <a:p>
            <a:pPr marL="0" indent="0">
              <a:buNone/>
            </a:pPr>
            <a:endParaRPr lang="en-GB" dirty="0" smtClean="0"/>
          </a:p>
          <a:p>
            <a:pPr marL="0" indent="0">
              <a:buNone/>
            </a:pPr>
            <a:r>
              <a:rPr lang="en-GB" dirty="0" smtClean="0"/>
              <a:t>Language- </a:t>
            </a:r>
            <a:r>
              <a:rPr lang="en-GB" dirty="0"/>
              <a:t>Spanish</a:t>
            </a:r>
          </a:p>
          <a:p>
            <a:pPr marL="0" indent="0">
              <a:buNone/>
            </a:pPr>
            <a:endParaRPr lang="en-GB" dirty="0"/>
          </a:p>
          <a:p>
            <a:pPr marL="0" indent="0">
              <a:buNone/>
            </a:pPr>
            <a:r>
              <a:rPr lang="en-GB" dirty="0"/>
              <a:t>Humanities- Geography or History</a:t>
            </a:r>
          </a:p>
          <a:p>
            <a:pPr marL="0" indent="0">
              <a:buNone/>
            </a:pPr>
            <a:endParaRPr lang="en-GB" dirty="0"/>
          </a:p>
          <a:p>
            <a:pPr marL="0" indent="0">
              <a:buNone/>
            </a:pPr>
            <a:r>
              <a:rPr lang="en-GB" dirty="0"/>
              <a:t>Any other qualification </a:t>
            </a:r>
          </a:p>
        </p:txBody>
      </p:sp>
    </p:spTree>
    <p:extLst>
      <p:ext uri="{BB962C8B-B14F-4D97-AF65-F5344CB8AC3E}">
        <p14:creationId xmlns:p14="http://schemas.microsoft.com/office/powerpoint/2010/main" val="2444208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KS4 Structure (per fortnight) </a:t>
            </a:r>
          </a:p>
        </p:txBody>
      </p:sp>
      <p:sp>
        <p:nvSpPr>
          <p:cNvPr id="3" name="Content Placeholder 2"/>
          <p:cNvSpPr>
            <a:spLocks noGrp="1"/>
          </p:cNvSpPr>
          <p:nvPr>
            <p:ph idx="1"/>
          </p:nvPr>
        </p:nvSpPr>
        <p:spPr/>
        <p:txBody>
          <a:bodyPr>
            <a:normAutofit fontScale="92500" lnSpcReduction="20000"/>
          </a:bodyPr>
          <a:lstStyle/>
          <a:p>
            <a:r>
              <a:rPr lang="en-GB" dirty="0"/>
              <a:t>English – 9 lessons</a:t>
            </a:r>
          </a:p>
          <a:p>
            <a:r>
              <a:rPr lang="en-GB" dirty="0"/>
              <a:t>Maths – 8 lessons</a:t>
            </a:r>
          </a:p>
          <a:p>
            <a:r>
              <a:rPr lang="en-GB" dirty="0"/>
              <a:t>Science – 10 lessons</a:t>
            </a:r>
          </a:p>
          <a:p>
            <a:r>
              <a:rPr lang="en-GB" dirty="0"/>
              <a:t>Religious Studies – 5 lessons</a:t>
            </a:r>
          </a:p>
          <a:p>
            <a:r>
              <a:rPr lang="en-GB" dirty="0"/>
              <a:t>Physical Education – 2 lessons</a:t>
            </a:r>
          </a:p>
          <a:p>
            <a:r>
              <a:rPr lang="en-GB" dirty="0"/>
              <a:t>PSHE – 1 lesson</a:t>
            </a:r>
          </a:p>
          <a:p>
            <a:r>
              <a:rPr lang="en-GB" dirty="0"/>
              <a:t>Option A – 5 lessons</a:t>
            </a:r>
          </a:p>
          <a:p>
            <a:r>
              <a:rPr lang="en-GB" dirty="0"/>
              <a:t>Option B – 5 lessons</a:t>
            </a:r>
          </a:p>
          <a:p>
            <a:r>
              <a:rPr lang="en-GB" dirty="0"/>
              <a:t>Option C – 5 lessons</a:t>
            </a:r>
          </a:p>
          <a:p>
            <a:r>
              <a:rPr lang="en-GB" dirty="0">
                <a:solidFill>
                  <a:srgbClr val="FF0000"/>
                </a:solidFill>
              </a:rPr>
              <a:t>TOTAL – 50 lessons</a:t>
            </a:r>
          </a:p>
          <a:p>
            <a:endParaRPr lang="en-GB" dirty="0"/>
          </a:p>
        </p:txBody>
      </p:sp>
      <p:pic>
        <p:nvPicPr>
          <p:cNvPr id="4" name="Content Placeholder 4" descr="Logo, company name&#10;&#10;Description automatically generated">
            <a:extLst>
              <a:ext uri="{FF2B5EF4-FFF2-40B4-BE49-F238E27FC236}">
                <a16:creationId xmlns:a16="http://schemas.microsoft.com/office/drawing/2014/main" id="{8F5077D6-6525-094D-929F-9FBEA6983DDF}"/>
              </a:ext>
            </a:extLst>
          </p:cNvPr>
          <p:cNvPicPr>
            <a:picLocks noChangeAspect="1"/>
          </p:cNvPicPr>
          <p:nvPr/>
        </p:nvPicPr>
        <p:blipFill>
          <a:blip r:embed="rId2"/>
          <a:stretch>
            <a:fillRect/>
          </a:stretch>
        </p:blipFill>
        <p:spPr>
          <a:xfrm>
            <a:off x="8178374" y="78377"/>
            <a:ext cx="3578197" cy="1428750"/>
          </a:xfrm>
          <a:prstGeom prst="rect">
            <a:avLst/>
          </a:prstGeom>
        </p:spPr>
      </p:pic>
    </p:spTree>
    <p:extLst>
      <p:ext uri="{BB962C8B-B14F-4D97-AF65-F5344CB8AC3E}">
        <p14:creationId xmlns:p14="http://schemas.microsoft.com/office/powerpoint/2010/main" val="1103686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8ef2e6de-c945-4fac-a0a2-4c229efdf5f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52F167F2C076946AF6CD189064B39BF" ma:contentTypeVersion="14" ma:contentTypeDescription="Create a new document." ma:contentTypeScope="" ma:versionID="e00fd51a45de55cbb61d9abb8dab8b22">
  <xsd:schema xmlns:xsd="http://www.w3.org/2001/XMLSchema" xmlns:xs="http://www.w3.org/2001/XMLSchema" xmlns:p="http://schemas.microsoft.com/office/2006/metadata/properties" xmlns:ns3="8ef2e6de-c945-4fac-a0a2-4c229efdf5f3" xmlns:ns4="58ac5a4c-38fc-4aa7-a65d-5ac8f9edd57d" targetNamespace="http://schemas.microsoft.com/office/2006/metadata/properties" ma:root="true" ma:fieldsID="56496e9ecea23dd6259f497e7b32b2c4" ns3:_="" ns4:_="">
    <xsd:import namespace="8ef2e6de-c945-4fac-a0a2-4c229efdf5f3"/>
    <xsd:import namespace="58ac5a4c-38fc-4aa7-a65d-5ac8f9edd57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f2e6de-c945-4fac-a0a2-4c229efdf5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ac5a4c-38fc-4aa7-a65d-5ac8f9edd57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AF1BC8-4DFE-43A5-A60C-F1DA6EB04A43}">
  <ds:schemaRefs>
    <ds:schemaRef ds:uri="http://schemas.microsoft.com/sharepoint/v3/contenttype/forms"/>
  </ds:schemaRefs>
</ds:datastoreItem>
</file>

<file path=customXml/itemProps2.xml><?xml version="1.0" encoding="utf-8"?>
<ds:datastoreItem xmlns:ds="http://schemas.openxmlformats.org/officeDocument/2006/customXml" ds:itemID="{7540666B-16E8-4978-A05E-A29114B37221}">
  <ds:schemaRefs>
    <ds:schemaRef ds:uri="http://schemas.microsoft.com/office/infopath/2007/PartnerControls"/>
    <ds:schemaRef ds:uri="http://purl.org/dc/dcmitype/"/>
    <ds:schemaRef ds:uri="http://purl.org/dc/elements/1.1/"/>
    <ds:schemaRef ds:uri="http://purl.org/dc/terms/"/>
    <ds:schemaRef ds:uri="http://schemas.microsoft.com/office/2006/documentManagement/types"/>
    <ds:schemaRef ds:uri="58ac5a4c-38fc-4aa7-a65d-5ac8f9edd57d"/>
    <ds:schemaRef ds:uri="http://www.w3.org/XML/1998/namespace"/>
    <ds:schemaRef ds:uri="http://schemas.openxmlformats.org/package/2006/metadata/core-properties"/>
    <ds:schemaRef ds:uri="8ef2e6de-c945-4fac-a0a2-4c229efdf5f3"/>
    <ds:schemaRef ds:uri="http://schemas.microsoft.com/office/2006/metadata/properties"/>
  </ds:schemaRefs>
</ds:datastoreItem>
</file>

<file path=customXml/itemProps3.xml><?xml version="1.0" encoding="utf-8"?>
<ds:datastoreItem xmlns:ds="http://schemas.openxmlformats.org/officeDocument/2006/customXml" ds:itemID="{3CC15CEB-F797-47F1-BCF4-5D43D41F54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f2e6de-c945-4fac-a0a2-4c229efdf5f3"/>
    <ds:schemaRef ds:uri="58ac5a4c-38fc-4aa7-a65d-5ac8f9edd5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179</TotalTime>
  <Words>593</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Options Presentation</vt:lpstr>
      <vt:lpstr>PowerPoint Presentation</vt:lpstr>
      <vt:lpstr>Options 2024</vt:lpstr>
      <vt:lpstr>Core Subjects</vt:lpstr>
      <vt:lpstr>Option Subjects</vt:lpstr>
      <vt:lpstr>PowerPoint Presentation</vt:lpstr>
      <vt:lpstr>English Baccalaureate (Ebacc)</vt:lpstr>
      <vt:lpstr>Ebacc Route</vt:lpstr>
      <vt:lpstr>KS4 Structure (per fortnight) </vt:lpstr>
      <vt:lpstr>PowerPoint Presentation</vt:lpstr>
      <vt:lpstr>PowerPoint Presentation</vt:lpstr>
      <vt:lpstr>PowerPoint Presentation</vt:lpstr>
      <vt:lpstr>PowerPoint Presentation</vt:lpstr>
      <vt:lpstr>Next Steps</vt:lpstr>
    </vt:vector>
  </TitlesOfParts>
  <Company>Maplesden Noakes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Ostmeier</dc:creator>
  <cp:lastModifiedBy>Christian Ostmeier</cp:lastModifiedBy>
  <cp:revision>12</cp:revision>
  <dcterms:created xsi:type="dcterms:W3CDTF">2022-02-08T13:32:56Z</dcterms:created>
  <dcterms:modified xsi:type="dcterms:W3CDTF">2024-03-26T10:50:16Z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0x010100052F167F2C076946AF6CD189064B39BF</vt:lpwstr>
  </property>
</Properties>
</file>